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15"/>
  </p:notesMasterIdLst>
  <p:sldIdLst>
    <p:sldId id="271" r:id="rId2"/>
    <p:sldId id="256" r:id="rId3"/>
    <p:sldId id="258" r:id="rId4"/>
    <p:sldId id="262" r:id="rId5"/>
    <p:sldId id="269" r:id="rId6"/>
    <p:sldId id="264" r:id="rId7"/>
    <p:sldId id="267" r:id="rId8"/>
    <p:sldId id="266" r:id="rId9"/>
    <p:sldId id="270" r:id="rId10"/>
    <p:sldId id="268" r:id="rId11"/>
    <p:sldId id="261" r:id="rId12"/>
    <p:sldId id="273"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D134E-671C-47CC-8D80-B8C86BD25584}" type="datetimeFigureOut">
              <a:rPr lang="en-US" smtClean="0"/>
              <a:pPr/>
              <a:t>7/14/2012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295F2D-4D27-4670-B9EF-58886301D95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11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295F2D-4D27-4670-B9EF-58886301D95A}" type="slidenum">
              <a:rPr lang="en-IN" smtClean="0"/>
              <a:pPr/>
              <a:t>12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13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3</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4</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5</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6</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7</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8</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23295F2D-4D27-4670-B9EF-58886301D95A}" type="slidenum">
              <a:rPr lang="en-IN" smtClean="0"/>
              <a:pPr/>
              <a:t>9</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DF3351C-A682-4989-89C2-3010FE5F1DE3}" type="datetimeFigureOut">
              <a:rPr lang="en-US" smtClean="0"/>
              <a:pPr/>
              <a:t>7/14/2012</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98A32DE6-863D-444C-9667-05EF06CF789D}"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F3351C-A682-4989-89C2-3010FE5F1DE3}" type="datetimeFigureOut">
              <a:rPr lang="en-US" smtClean="0"/>
              <a:pPr/>
              <a:t>7/14/2012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8A32DE6-863D-444C-9667-05EF06CF789D}"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F3351C-A682-4989-89C2-3010FE5F1DE3}" type="datetimeFigureOut">
              <a:rPr lang="en-US" smtClean="0"/>
              <a:pPr/>
              <a:t>7/14/2012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8A32DE6-863D-444C-9667-05EF06CF789D}"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DF3351C-A682-4989-89C2-3010FE5F1DE3}" type="datetimeFigureOut">
              <a:rPr lang="en-US" smtClean="0"/>
              <a:pPr/>
              <a:t>7/14/2012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8A32DE6-863D-444C-9667-05EF06CF789D}"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DF3351C-A682-4989-89C2-3010FE5F1DE3}" type="datetimeFigureOut">
              <a:rPr lang="en-US" smtClean="0"/>
              <a:pPr/>
              <a:t>7/14/2012</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98A32DE6-863D-444C-9667-05EF06CF789D}"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DF3351C-A682-4989-89C2-3010FE5F1DE3}" type="datetimeFigureOut">
              <a:rPr lang="en-US" smtClean="0"/>
              <a:pPr/>
              <a:t>7/14/2012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8A32DE6-863D-444C-9667-05EF06CF789D}"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DF3351C-A682-4989-89C2-3010FE5F1DE3}" type="datetimeFigureOut">
              <a:rPr lang="en-US" smtClean="0"/>
              <a:pPr/>
              <a:t>7/14/2012</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98A32DE6-863D-444C-9667-05EF06CF789D}"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DF3351C-A682-4989-89C2-3010FE5F1DE3}" type="datetimeFigureOut">
              <a:rPr lang="en-US" smtClean="0"/>
              <a:pPr/>
              <a:t>7/14/2012</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98A32DE6-863D-444C-9667-05EF06CF789D}"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DF3351C-A682-4989-89C2-3010FE5F1DE3}" type="datetimeFigureOut">
              <a:rPr lang="en-US" smtClean="0"/>
              <a:pPr/>
              <a:t>7/14/2012</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98A32DE6-863D-444C-9667-05EF06CF789D}"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DF3351C-A682-4989-89C2-3010FE5F1DE3}" type="datetimeFigureOut">
              <a:rPr lang="en-US" smtClean="0"/>
              <a:pPr/>
              <a:t>7/14/2012</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98A32DE6-863D-444C-9667-05EF06CF789D}"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DF3351C-A682-4989-89C2-3010FE5F1DE3}" type="datetimeFigureOut">
              <a:rPr lang="en-US" smtClean="0"/>
              <a:pPr/>
              <a:t>7/14/2012</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8A32DE6-863D-444C-9667-05EF06CF789D}"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F3351C-A682-4989-89C2-3010FE5F1DE3}" type="datetimeFigureOut">
              <a:rPr lang="en-US" smtClean="0"/>
              <a:pPr/>
              <a:t>7/14/2012</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8A32DE6-863D-444C-9667-05EF06CF789D}"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0"/>
            <a:ext cx="7772400" cy="928670"/>
          </a:xfrm>
        </p:spPr>
        <p:txBody>
          <a:bodyPr/>
          <a:lstStyle/>
          <a:p>
            <a:pPr algn="ctr"/>
            <a:r>
              <a:rPr lang="en-US" dirty="0" smtClean="0">
                <a:solidFill>
                  <a:schemeClr val="tx1"/>
                </a:solidFill>
              </a:rPr>
              <a:t>SUMMARY</a:t>
            </a:r>
            <a:endParaRPr lang="en-IN" dirty="0">
              <a:solidFill>
                <a:schemeClr val="tx1"/>
              </a:solidFill>
            </a:endParaRPr>
          </a:p>
        </p:txBody>
      </p:sp>
      <p:sp>
        <p:nvSpPr>
          <p:cNvPr id="3" name="Subtitle 2"/>
          <p:cNvSpPr>
            <a:spLocks noGrp="1"/>
          </p:cNvSpPr>
          <p:nvPr>
            <p:ph type="subTitle" idx="1"/>
          </p:nvPr>
        </p:nvSpPr>
        <p:spPr>
          <a:xfrm>
            <a:off x="642910" y="1142984"/>
            <a:ext cx="7772400" cy="3929090"/>
          </a:xfrm>
        </p:spPr>
        <p:txBody>
          <a:bodyPr>
            <a:normAutofit fontScale="92500" lnSpcReduction="20000"/>
          </a:bodyPr>
          <a:lstStyle/>
          <a:p>
            <a:pPr algn="just"/>
            <a:r>
              <a:rPr lang="en-US" b="1" dirty="0" smtClean="0">
                <a:solidFill>
                  <a:schemeClr val="tx1"/>
                </a:solidFill>
              </a:rPr>
              <a:t>Advertisement on packaged drinking water bottles (Rail </a:t>
            </a:r>
            <a:r>
              <a:rPr lang="en-US" b="1" dirty="0" err="1" smtClean="0">
                <a:solidFill>
                  <a:schemeClr val="tx1"/>
                </a:solidFill>
              </a:rPr>
              <a:t>Neer</a:t>
            </a:r>
            <a:r>
              <a:rPr lang="en-US" b="1" dirty="0" smtClean="0">
                <a:solidFill>
                  <a:schemeClr val="tx1"/>
                </a:solidFill>
              </a:rPr>
              <a:t>) decreases the price of packaged drinking water bottle and </a:t>
            </a:r>
            <a:r>
              <a:rPr lang="en-US" sz="2800" b="1" dirty="0" smtClean="0">
                <a:solidFill>
                  <a:schemeClr val="tx1"/>
                </a:solidFill>
              </a:rPr>
              <a:t>it would be able to afford packaged drinking water in journey for more and more people. Which also has the benefits like generation of more revenue for IRCTC, reduction in cost of packaged drinking water, lower selling price will increase sales, IRCTC would earn more profit and the clients would get readymade market. By taking everything into consideration this idea can be successfully implemented.</a:t>
            </a:r>
          </a:p>
          <a:p>
            <a:pPr algn="l"/>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357298"/>
            <a:ext cx="8229600" cy="4500594"/>
          </a:xfrm>
        </p:spPr>
        <p:txBody>
          <a:bodyPr>
            <a:normAutofit fontScale="85000" lnSpcReduction="10000"/>
          </a:bodyPr>
          <a:lstStyle/>
          <a:p>
            <a:r>
              <a:rPr lang="en-US" dirty="0" smtClean="0"/>
              <a:t>Entrepreneurship-applying imagination to technology and business.</a:t>
            </a:r>
          </a:p>
          <a:p>
            <a:r>
              <a:rPr lang="en-US" dirty="0" smtClean="0"/>
              <a:t> Best example- paradigm shift by Steve Jobs.</a:t>
            </a:r>
          </a:p>
          <a:p>
            <a:r>
              <a:rPr lang="en-US" dirty="0" smtClean="0"/>
              <a:t> His techniques:</a:t>
            </a:r>
          </a:p>
          <a:p>
            <a:pPr>
              <a:buNone/>
            </a:pPr>
            <a:r>
              <a:rPr lang="en-US" dirty="0" smtClean="0"/>
              <a:t>     1. Focus</a:t>
            </a:r>
          </a:p>
          <a:p>
            <a:pPr>
              <a:buNone/>
            </a:pPr>
            <a:r>
              <a:rPr lang="en-US" dirty="0" smtClean="0"/>
              <a:t>     2. Simplify</a:t>
            </a:r>
          </a:p>
          <a:p>
            <a:pPr>
              <a:buNone/>
            </a:pPr>
            <a:r>
              <a:rPr lang="en-US" dirty="0" smtClean="0"/>
              <a:t>     3. Leapfrog</a:t>
            </a:r>
          </a:p>
          <a:p>
            <a:pPr>
              <a:buNone/>
            </a:pPr>
            <a:r>
              <a:rPr lang="en-US" dirty="0" smtClean="0"/>
              <a:t>     4. Products, not profit</a:t>
            </a:r>
          </a:p>
          <a:p>
            <a:pPr>
              <a:buNone/>
            </a:pPr>
            <a:r>
              <a:rPr lang="en-US" dirty="0" smtClean="0"/>
              <a:t>     5. Perfection is necessary</a:t>
            </a:r>
          </a:p>
          <a:p>
            <a:pPr>
              <a:buNone/>
            </a:pPr>
            <a:r>
              <a:rPr lang="en-US" dirty="0" smtClean="0"/>
              <a:t>     6.Bend Reality –    impossible is nothing</a:t>
            </a:r>
          </a:p>
          <a:p>
            <a:pPr>
              <a:buNone/>
            </a:pPr>
            <a:r>
              <a:rPr lang="en-US" dirty="0" smtClean="0"/>
              <a:t>     7. Stay hungry , stay foolish  and many more……</a:t>
            </a:r>
          </a:p>
          <a:p>
            <a:r>
              <a:rPr lang="en-US" dirty="0" smtClean="0"/>
              <a:t>Now, APPLE Inc. is an enduring company !</a:t>
            </a:r>
          </a:p>
          <a:p>
            <a:pPr>
              <a:buNone/>
            </a:pPr>
            <a:endParaRPr lang="en-IN" dirty="0"/>
          </a:p>
        </p:txBody>
      </p:sp>
      <p:sp>
        <p:nvSpPr>
          <p:cNvPr id="2" name="Title 1"/>
          <p:cNvSpPr>
            <a:spLocks noGrp="1"/>
          </p:cNvSpPr>
          <p:nvPr>
            <p:ph type="title"/>
          </p:nvPr>
        </p:nvSpPr>
        <p:spPr>
          <a:xfrm>
            <a:off x="428596" y="214290"/>
            <a:ext cx="8229600" cy="1143000"/>
          </a:xfrm>
        </p:spPr>
        <p:txBody>
          <a:bodyPr/>
          <a:lstStyle/>
          <a:p>
            <a:pPr algn="ctr"/>
            <a:r>
              <a:rPr lang="en-US" b="1" u="sng" dirty="0" smtClean="0"/>
              <a:t>Real Leadership</a:t>
            </a:r>
            <a:endParaRPr lang="en-IN" b="1" u="sng" dirty="0"/>
          </a:p>
        </p:txBody>
      </p:sp>
      <p:pic>
        <p:nvPicPr>
          <p:cNvPr id="4" name="Picture 3" descr="steve_jobs.jpg"/>
          <p:cNvPicPr>
            <a:picLocks noChangeAspect="1"/>
          </p:cNvPicPr>
          <p:nvPr/>
        </p:nvPicPr>
        <p:blipFill>
          <a:blip r:embed="rId3"/>
          <a:stretch>
            <a:fillRect/>
          </a:stretch>
        </p:blipFill>
        <p:spPr>
          <a:xfrm>
            <a:off x="6072198" y="2500306"/>
            <a:ext cx="2214578" cy="200026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a:solidFill>
              <a:schemeClr val="tx1"/>
            </a:solidFill>
          </a:ln>
        </p:spPr>
        <p:txBody>
          <a:bodyPr/>
          <a:lstStyle/>
          <a:p>
            <a:r>
              <a:rPr lang="en-IN" dirty="0" smtClean="0"/>
              <a:t>http://dpe.nic.in/sites/upload_files/dpe/files/survey1011/survey01/volume2/300.pdf</a:t>
            </a:r>
          </a:p>
          <a:p>
            <a:r>
              <a:rPr lang="en-IN" dirty="0" smtClean="0"/>
              <a:t>http://pib.nic.in/archieve/lreleng/lyr2003/rmay2003/06052003/r0605200316.html</a:t>
            </a:r>
          </a:p>
        </p:txBody>
      </p:sp>
      <p:sp>
        <p:nvSpPr>
          <p:cNvPr id="2" name="Title 1"/>
          <p:cNvSpPr>
            <a:spLocks noGrp="1"/>
          </p:cNvSpPr>
          <p:nvPr>
            <p:ph type="title"/>
          </p:nvPr>
        </p:nvSpPr>
        <p:spPr/>
        <p:txBody>
          <a:bodyPr/>
          <a:lstStyle/>
          <a:p>
            <a:pPr algn="ctr"/>
            <a:r>
              <a:rPr lang="en-US" dirty="0" smtClean="0"/>
              <a:t>References</a:t>
            </a:r>
            <a:endParaRPr lang="en-IN"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71472" y="1285860"/>
          <a:ext cx="7929618" cy="3857651"/>
        </p:xfrm>
        <a:graphic>
          <a:graphicData uri="http://schemas.openxmlformats.org/drawingml/2006/table">
            <a:tbl>
              <a:tblPr/>
              <a:tblGrid>
                <a:gridCol w="2358989"/>
                <a:gridCol w="5570629"/>
              </a:tblGrid>
              <a:tr h="551093">
                <a:tc>
                  <a:txBody>
                    <a:bodyPr/>
                    <a:lstStyle/>
                    <a:p>
                      <a:pPr lvl="1" algn="l" fontAlgn="b"/>
                      <a:r>
                        <a:rPr lang="en-US" sz="1600" b="0" i="0" u="none" strike="noStrike" dirty="0">
                          <a:solidFill>
                            <a:srgbClr val="000000"/>
                          </a:solidFill>
                          <a:latin typeface="Calibri"/>
                        </a:rPr>
                        <a:t>SAUMYA DIXIT</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a:solidFill>
                            <a:srgbClr val="000000"/>
                          </a:solidFill>
                          <a:latin typeface="Calibri"/>
                        </a:rPr>
                        <a:t>GAUTAM BUDDHA UNIVERSITY, NOIDA</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093">
                <a:tc>
                  <a:txBody>
                    <a:bodyPr/>
                    <a:lstStyle/>
                    <a:p>
                      <a:pPr lvl="1" algn="l" fontAlgn="b"/>
                      <a:r>
                        <a:rPr lang="en-US" sz="1600" b="0" i="0" u="none" strike="noStrike" dirty="0">
                          <a:solidFill>
                            <a:srgbClr val="000000"/>
                          </a:solidFill>
                          <a:latin typeface="Calibri"/>
                        </a:rPr>
                        <a:t>RAHUL GAIROLA</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dirty="0">
                          <a:solidFill>
                            <a:srgbClr val="000000"/>
                          </a:solidFill>
                          <a:latin typeface="Calibri"/>
                        </a:rPr>
                        <a:t>INDIAN INSTITUTE OF SCIENCE EDUCATION &amp; RESEARCH, NADIA</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093">
                <a:tc>
                  <a:txBody>
                    <a:bodyPr/>
                    <a:lstStyle/>
                    <a:p>
                      <a:pPr lvl="1" algn="l" fontAlgn="b"/>
                      <a:r>
                        <a:rPr lang="en-US" sz="1600" b="0" i="0" u="none" strike="noStrike">
                          <a:solidFill>
                            <a:srgbClr val="000000"/>
                          </a:solidFill>
                          <a:latin typeface="Calibri"/>
                        </a:rPr>
                        <a:t>BLANDINA JYOTHSNA FERNANDES</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dirty="0">
                          <a:solidFill>
                            <a:srgbClr val="000000"/>
                          </a:solidFill>
                          <a:latin typeface="Calibri"/>
                        </a:rPr>
                        <a:t>AIMIT, ST ALOYSIUS COLLEGE, MANGALORE</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093">
                <a:tc>
                  <a:txBody>
                    <a:bodyPr/>
                    <a:lstStyle/>
                    <a:p>
                      <a:pPr lvl="1" algn="l" fontAlgn="b"/>
                      <a:r>
                        <a:rPr lang="en-US" sz="1600" b="0" i="0" u="none" strike="noStrike">
                          <a:solidFill>
                            <a:srgbClr val="000000"/>
                          </a:solidFill>
                          <a:latin typeface="Calibri"/>
                        </a:rPr>
                        <a:t>NIKHIL GULATI</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dirty="0">
                          <a:solidFill>
                            <a:srgbClr val="000000"/>
                          </a:solidFill>
                          <a:latin typeface="Calibri"/>
                        </a:rPr>
                        <a:t>FACULTY OF ENGINEERING, DAYALBGH EDUCTIONAL INSTITUTE, AGRA</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093">
                <a:tc>
                  <a:txBody>
                    <a:bodyPr/>
                    <a:lstStyle/>
                    <a:p>
                      <a:pPr lvl="1" algn="l" fontAlgn="b"/>
                      <a:r>
                        <a:rPr lang="en-US" sz="1600" b="0" i="0" u="none" strike="noStrike">
                          <a:solidFill>
                            <a:srgbClr val="000000"/>
                          </a:solidFill>
                          <a:latin typeface="Calibri"/>
                        </a:rPr>
                        <a:t>GAGANESH</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dirty="0">
                          <a:solidFill>
                            <a:srgbClr val="000000"/>
                          </a:solidFill>
                          <a:latin typeface="Calibri"/>
                        </a:rPr>
                        <a:t> </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093">
                <a:tc>
                  <a:txBody>
                    <a:bodyPr/>
                    <a:lstStyle/>
                    <a:p>
                      <a:pPr lvl="1" algn="l" fontAlgn="b"/>
                      <a:r>
                        <a:rPr lang="en-US" sz="1600" b="0" i="0" u="none" strike="noStrike">
                          <a:solidFill>
                            <a:srgbClr val="000000"/>
                          </a:solidFill>
                          <a:latin typeface="Calibri"/>
                        </a:rPr>
                        <a:t>VAIBHAV</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dirty="0">
                          <a:solidFill>
                            <a:srgbClr val="000000"/>
                          </a:solidFill>
                          <a:latin typeface="Calibri"/>
                        </a:rPr>
                        <a:t> </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1093">
                <a:tc>
                  <a:txBody>
                    <a:bodyPr/>
                    <a:lstStyle/>
                    <a:p>
                      <a:pPr lvl="1" algn="l" fontAlgn="b"/>
                      <a:r>
                        <a:rPr lang="en-US" sz="1600" b="0" i="0" u="none" strike="noStrike">
                          <a:solidFill>
                            <a:srgbClr val="000000"/>
                          </a:solidFill>
                          <a:latin typeface="Calibri"/>
                        </a:rPr>
                        <a:t>HIMMAT SINGH </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b"/>
                      <a:r>
                        <a:rPr lang="en-US" sz="1600" b="0" i="0" u="none" strike="noStrike" dirty="0">
                          <a:solidFill>
                            <a:srgbClr val="000000"/>
                          </a:solidFill>
                          <a:latin typeface="Calibri"/>
                        </a:rPr>
                        <a:t>ANSAL INSTITUTE OF TECHNOLOGY, GURGAON</a:t>
                      </a:r>
                    </a:p>
                  </a:txBody>
                  <a:tcPr marL="8194" marR="8194" marT="819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3357855" y="214290"/>
            <a:ext cx="2071401" cy="923330"/>
          </a:xfrm>
          <a:prstGeom prst="rect">
            <a:avLst/>
          </a:prstGeom>
          <a:noFill/>
        </p:spPr>
        <p:txBody>
          <a:bodyPr wrap="none" lIns="91440" tIns="45720" rIns="91440" bIns="45720">
            <a:spAutoFit/>
          </a:bodyPr>
          <a:lstStyle/>
          <a:p>
            <a:pPr algn="ctr"/>
            <a:r>
              <a:rPr lang="en-US"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TEAM</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42910" y="2786058"/>
            <a:ext cx="8229600" cy="1143000"/>
          </a:xfrm>
        </p:spPr>
        <p:txBody>
          <a:bodyPr>
            <a:noAutofit/>
          </a:bodyPr>
          <a:lstStyle/>
          <a:p>
            <a:pPr algn="ctr"/>
            <a:r>
              <a:rPr lang="en-US" sz="8800" dirty="0" smtClean="0">
                <a:solidFill>
                  <a:schemeClr val="tx1"/>
                </a:solidFill>
                <a:latin typeface="Comic Sans MS" pitchFamily="66" charset="0"/>
              </a:rPr>
              <a:t>THANK YOU</a:t>
            </a:r>
            <a:endParaRPr lang="en-IN" sz="8800" dirty="0">
              <a:solidFill>
                <a:schemeClr val="tx1"/>
              </a:solidFill>
              <a:latin typeface="Comic Sans MS"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umya\Documents\My Received Files\05072012378.jpg"/>
          <p:cNvPicPr>
            <a:picLocks noChangeAspect="1" noChangeArrowheads="1"/>
          </p:cNvPicPr>
          <p:nvPr/>
        </p:nvPicPr>
        <p:blipFill>
          <a:blip r:embed="rId3" cstate="print"/>
          <a:srcRect/>
          <a:stretch>
            <a:fillRect/>
          </a:stretch>
        </p:blipFill>
        <p:spPr bwMode="auto">
          <a:xfrm>
            <a:off x="642910" y="500042"/>
            <a:ext cx="7900416" cy="5925312"/>
          </a:xfrm>
          <a:prstGeom prst="rect">
            <a:avLst/>
          </a:prstGeom>
          <a:noFill/>
        </p:spPr>
      </p:pic>
      <p:sp>
        <p:nvSpPr>
          <p:cNvPr id="3" name="TextBox 2"/>
          <p:cNvSpPr txBox="1"/>
          <p:nvPr/>
        </p:nvSpPr>
        <p:spPr>
          <a:xfrm>
            <a:off x="928662" y="2285992"/>
            <a:ext cx="1357322" cy="369332"/>
          </a:xfrm>
          <a:prstGeom prst="rect">
            <a:avLst/>
          </a:prstGeom>
          <a:noFill/>
        </p:spPr>
        <p:txBody>
          <a:bodyPr wrap="square" rtlCol="0">
            <a:spAutoFit/>
          </a:bodyPr>
          <a:lstStyle/>
          <a:p>
            <a:r>
              <a:rPr lang="en-US" b="1" dirty="0" smtClean="0">
                <a:solidFill>
                  <a:schemeClr val="bg1"/>
                </a:solidFill>
              </a:rPr>
              <a:t>VAIBHAV</a:t>
            </a:r>
            <a:endParaRPr lang="en-IN" b="1" dirty="0">
              <a:solidFill>
                <a:schemeClr val="bg1"/>
              </a:solidFill>
            </a:endParaRPr>
          </a:p>
        </p:txBody>
      </p:sp>
      <p:sp>
        <p:nvSpPr>
          <p:cNvPr id="4" name="TextBox 3"/>
          <p:cNvSpPr txBox="1"/>
          <p:nvPr/>
        </p:nvSpPr>
        <p:spPr>
          <a:xfrm>
            <a:off x="2285984" y="2357430"/>
            <a:ext cx="1428760" cy="369332"/>
          </a:xfrm>
          <a:prstGeom prst="rect">
            <a:avLst/>
          </a:prstGeom>
          <a:noFill/>
        </p:spPr>
        <p:txBody>
          <a:bodyPr wrap="square" rtlCol="0">
            <a:spAutoFit/>
          </a:bodyPr>
          <a:lstStyle/>
          <a:p>
            <a:r>
              <a:rPr lang="en-US" b="1" dirty="0" smtClean="0">
                <a:solidFill>
                  <a:schemeClr val="bg1"/>
                </a:solidFill>
              </a:rPr>
              <a:t>BLANDINA</a:t>
            </a:r>
            <a:endParaRPr lang="en-IN" b="1" dirty="0">
              <a:solidFill>
                <a:schemeClr val="bg1"/>
              </a:solidFill>
            </a:endParaRPr>
          </a:p>
        </p:txBody>
      </p:sp>
      <p:sp>
        <p:nvSpPr>
          <p:cNvPr id="6" name="TextBox 5"/>
          <p:cNvSpPr txBox="1"/>
          <p:nvPr/>
        </p:nvSpPr>
        <p:spPr>
          <a:xfrm>
            <a:off x="3714744" y="2428868"/>
            <a:ext cx="1143008" cy="369332"/>
          </a:xfrm>
          <a:prstGeom prst="rect">
            <a:avLst/>
          </a:prstGeom>
          <a:noFill/>
        </p:spPr>
        <p:txBody>
          <a:bodyPr wrap="square" rtlCol="0">
            <a:spAutoFit/>
          </a:bodyPr>
          <a:lstStyle/>
          <a:p>
            <a:r>
              <a:rPr lang="en-US" b="1" dirty="0" smtClean="0">
                <a:solidFill>
                  <a:schemeClr val="bg1"/>
                </a:solidFill>
              </a:rPr>
              <a:t>SAUMYA</a:t>
            </a:r>
            <a:endParaRPr lang="en-IN" b="1" dirty="0">
              <a:solidFill>
                <a:schemeClr val="bg1"/>
              </a:solidFill>
            </a:endParaRPr>
          </a:p>
        </p:txBody>
      </p:sp>
      <p:sp>
        <p:nvSpPr>
          <p:cNvPr id="7" name="TextBox 6"/>
          <p:cNvSpPr txBox="1"/>
          <p:nvPr/>
        </p:nvSpPr>
        <p:spPr>
          <a:xfrm>
            <a:off x="5000628" y="2143116"/>
            <a:ext cx="1143008" cy="369332"/>
          </a:xfrm>
          <a:prstGeom prst="rect">
            <a:avLst/>
          </a:prstGeom>
          <a:noFill/>
        </p:spPr>
        <p:txBody>
          <a:bodyPr wrap="square" rtlCol="0">
            <a:spAutoFit/>
          </a:bodyPr>
          <a:lstStyle/>
          <a:p>
            <a:r>
              <a:rPr lang="en-US" b="1" dirty="0" smtClean="0">
                <a:solidFill>
                  <a:schemeClr val="bg1"/>
                </a:solidFill>
              </a:rPr>
              <a:t>RAHUL</a:t>
            </a:r>
            <a:endParaRPr lang="en-IN" b="1" dirty="0">
              <a:solidFill>
                <a:schemeClr val="bg1"/>
              </a:solidFill>
            </a:endParaRPr>
          </a:p>
        </p:txBody>
      </p:sp>
      <p:sp>
        <p:nvSpPr>
          <p:cNvPr id="8" name="TextBox 7"/>
          <p:cNvSpPr txBox="1"/>
          <p:nvPr/>
        </p:nvSpPr>
        <p:spPr>
          <a:xfrm>
            <a:off x="6429388" y="2285992"/>
            <a:ext cx="1214446" cy="369332"/>
          </a:xfrm>
          <a:prstGeom prst="rect">
            <a:avLst/>
          </a:prstGeom>
          <a:noFill/>
        </p:spPr>
        <p:txBody>
          <a:bodyPr wrap="square" rtlCol="0">
            <a:spAutoFit/>
          </a:bodyPr>
          <a:lstStyle/>
          <a:p>
            <a:r>
              <a:rPr lang="en-US" b="1" dirty="0" smtClean="0">
                <a:solidFill>
                  <a:schemeClr val="bg1"/>
                </a:solidFill>
              </a:rPr>
              <a:t>NIKHIL</a:t>
            </a:r>
            <a:endParaRPr lang="en-IN" b="1" dirty="0">
              <a:solidFill>
                <a:schemeClr val="bg1"/>
              </a:solidFill>
            </a:endParaRPr>
          </a:p>
        </p:txBody>
      </p:sp>
      <p:sp>
        <p:nvSpPr>
          <p:cNvPr id="9" name="TextBox 8"/>
          <p:cNvSpPr txBox="1"/>
          <p:nvPr/>
        </p:nvSpPr>
        <p:spPr>
          <a:xfrm>
            <a:off x="1857356" y="714356"/>
            <a:ext cx="5500726" cy="769441"/>
          </a:xfrm>
          <a:prstGeom prst="rect">
            <a:avLst/>
          </a:prstGeom>
          <a:noFill/>
        </p:spPr>
        <p:txBody>
          <a:bodyPr wrap="square" rtlCol="0">
            <a:spAutoFit/>
          </a:bodyPr>
          <a:lstStyle/>
          <a:p>
            <a:pPr algn="ctr"/>
            <a:r>
              <a:rPr lang="en-US" sz="4400" b="1" u="sng" dirty="0" smtClean="0"/>
              <a:t>AQUAS</a:t>
            </a:r>
            <a:endParaRPr lang="en-IN" sz="4400" b="1" u="sng" dirty="0"/>
          </a:p>
        </p:txBody>
      </p:sp>
      <p:sp>
        <p:nvSpPr>
          <p:cNvPr id="10" name="TextBox 9"/>
          <p:cNvSpPr txBox="1"/>
          <p:nvPr/>
        </p:nvSpPr>
        <p:spPr>
          <a:xfrm>
            <a:off x="2214546" y="5143512"/>
            <a:ext cx="5357850" cy="369332"/>
          </a:xfrm>
          <a:prstGeom prst="rect">
            <a:avLst/>
          </a:prstGeom>
          <a:noFill/>
        </p:spPr>
        <p:txBody>
          <a:bodyPr wrap="square" rtlCol="0">
            <a:spAutoFit/>
          </a:bodyPr>
          <a:lstStyle/>
          <a:p>
            <a:r>
              <a:rPr lang="en-US" b="1" dirty="0" smtClean="0">
                <a:solidFill>
                  <a:schemeClr val="bg1"/>
                </a:solidFill>
              </a:rPr>
              <a:t>GAGANESH                     HIMMAT</a:t>
            </a:r>
            <a:endParaRPr lang="en-IN"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p:txBody>
          <a:bodyPr>
            <a:normAutofit/>
          </a:bodyPr>
          <a:lstStyle/>
          <a:p>
            <a:pPr>
              <a:buNone/>
            </a:pPr>
            <a:r>
              <a:rPr lang="en-US" dirty="0" smtClean="0"/>
              <a:t> </a:t>
            </a:r>
          </a:p>
          <a:p>
            <a:r>
              <a:rPr lang="en-US" b="1" dirty="0" smtClean="0">
                <a:solidFill>
                  <a:srgbClr val="FF0000"/>
                </a:solidFill>
              </a:rPr>
              <a:t>Advertisement on packaged drinking water bottles (Rail </a:t>
            </a:r>
            <a:r>
              <a:rPr lang="en-US" b="1" dirty="0" err="1" smtClean="0">
                <a:solidFill>
                  <a:srgbClr val="FF0000"/>
                </a:solidFill>
              </a:rPr>
              <a:t>Neer</a:t>
            </a:r>
            <a:r>
              <a:rPr lang="en-US" b="1" dirty="0" smtClean="0">
                <a:solidFill>
                  <a:srgbClr val="FF0000"/>
                </a:solidFill>
              </a:rPr>
              <a:t>).</a:t>
            </a:r>
          </a:p>
          <a:p>
            <a:pPr>
              <a:buNone/>
            </a:pPr>
            <a:endParaRPr lang="en-US" b="1" dirty="0" smtClean="0">
              <a:solidFill>
                <a:srgbClr val="FF0000"/>
              </a:solidFill>
            </a:endParaRPr>
          </a:p>
          <a:p>
            <a:r>
              <a:rPr lang="en-US" b="1" dirty="0" smtClean="0">
                <a:solidFill>
                  <a:srgbClr val="FF0000"/>
                </a:solidFill>
              </a:rPr>
              <a:t>Pre earthquake detection using fishes</a:t>
            </a:r>
            <a:r>
              <a:rPr lang="en-IN" b="1" dirty="0" smtClean="0">
                <a:solidFill>
                  <a:srgbClr val="FF0000"/>
                </a:solidFill>
              </a:rPr>
              <a:t>.</a:t>
            </a:r>
          </a:p>
          <a:p>
            <a:pPr>
              <a:buNone/>
            </a:pPr>
            <a:endParaRPr lang="en-IN" b="1" dirty="0" smtClean="0">
              <a:solidFill>
                <a:srgbClr val="FF0000"/>
              </a:solidFill>
            </a:endParaRPr>
          </a:p>
          <a:p>
            <a:r>
              <a:rPr lang="en-US" b="1" dirty="0" smtClean="0">
                <a:solidFill>
                  <a:srgbClr val="FF0000"/>
                </a:solidFill>
              </a:rPr>
              <a:t>Inclusion of gas timers in gas stoves.</a:t>
            </a:r>
            <a:endParaRPr lang="en-IN" b="1" dirty="0" smtClean="0">
              <a:solidFill>
                <a:srgbClr val="FF0000"/>
              </a:solidFill>
            </a:endParaRPr>
          </a:p>
          <a:p>
            <a:endParaRPr lang="en-US" dirty="0" smtClean="0"/>
          </a:p>
        </p:txBody>
      </p:sp>
      <p:sp>
        <p:nvSpPr>
          <p:cNvPr id="2" name="Title 1"/>
          <p:cNvSpPr>
            <a:spLocks noGrp="1"/>
          </p:cNvSpPr>
          <p:nvPr>
            <p:ph type="title"/>
          </p:nvPr>
        </p:nvSpPr>
        <p:spPr>
          <a:xfrm>
            <a:off x="428596" y="214290"/>
            <a:ext cx="8229600" cy="1143000"/>
          </a:xfrm>
        </p:spPr>
        <p:txBody>
          <a:bodyPr/>
          <a:lstStyle/>
          <a:p>
            <a:pPr algn="ctr"/>
            <a:r>
              <a:rPr lang="en-US" b="1" u="sng" dirty="0" smtClean="0"/>
              <a:t>Top three ideas</a:t>
            </a:r>
            <a:endParaRPr lang="en-IN" b="1" u="sng" dirty="0"/>
          </a:p>
        </p:txBody>
      </p:sp>
      <p:pic>
        <p:nvPicPr>
          <p:cNvPr id="1027" name="Picture 3"/>
          <p:cNvPicPr>
            <a:picLocks noChangeAspect="1" noChangeArrowheads="1"/>
          </p:cNvPicPr>
          <p:nvPr/>
        </p:nvPicPr>
        <p:blipFill>
          <a:blip r:embed="rId3"/>
          <a:srcRect/>
          <a:stretch>
            <a:fillRect/>
          </a:stretch>
        </p:blipFill>
        <p:spPr bwMode="auto">
          <a:xfrm>
            <a:off x="0" y="4643446"/>
            <a:ext cx="9144000" cy="22145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2910" y="3500438"/>
            <a:ext cx="8229600" cy="1543048"/>
          </a:xfrm>
        </p:spPr>
        <p:txBody>
          <a:bodyPr/>
          <a:lstStyle/>
          <a:p>
            <a:pPr algn="ctr">
              <a:buNone/>
            </a:pPr>
            <a:r>
              <a:rPr lang="en-US" dirty="0" smtClean="0"/>
              <a:t> High price of packaged drinking water</a:t>
            </a:r>
          </a:p>
          <a:p>
            <a:pPr algn="ctr">
              <a:buNone/>
            </a:pPr>
            <a:r>
              <a:rPr lang="en-US" dirty="0" smtClean="0"/>
              <a:t>(IRCTC)</a:t>
            </a:r>
          </a:p>
          <a:p>
            <a:pPr>
              <a:buNone/>
            </a:pPr>
            <a:endParaRPr lang="en-US" dirty="0" smtClean="0"/>
          </a:p>
          <a:p>
            <a:pPr>
              <a:buNone/>
            </a:pPr>
            <a:endParaRPr lang="en-IN" dirty="0"/>
          </a:p>
        </p:txBody>
      </p:sp>
      <p:sp>
        <p:nvSpPr>
          <p:cNvPr id="2" name="Title 1"/>
          <p:cNvSpPr>
            <a:spLocks noGrp="1"/>
          </p:cNvSpPr>
          <p:nvPr>
            <p:ph type="title"/>
          </p:nvPr>
        </p:nvSpPr>
        <p:spPr>
          <a:xfrm>
            <a:off x="571472" y="642918"/>
            <a:ext cx="8229600" cy="1143000"/>
          </a:xfrm>
        </p:spPr>
        <p:txBody>
          <a:bodyPr/>
          <a:lstStyle/>
          <a:p>
            <a:pPr algn="ctr"/>
            <a:r>
              <a:rPr lang="en-US" b="1" u="sng" dirty="0" smtClean="0"/>
              <a:t>Pain Area</a:t>
            </a:r>
            <a:endParaRPr lang="en-IN" b="1" u="sng" dirty="0"/>
          </a:p>
        </p:txBody>
      </p:sp>
      <p:sp>
        <p:nvSpPr>
          <p:cNvPr id="4" name="Cloud 3"/>
          <p:cNvSpPr/>
          <p:nvPr/>
        </p:nvSpPr>
        <p:spPr>
          <a:xfrm>
            <a:off x="928662" y="2571744"/>
            <a:ext cx="7500990" cy="321471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500306"/>
            <a:ext cx="8229600" cy="4565354"/>
          </a:xfrm>
        </p:spPr>
        <p:txBody>
          <a:bodyPr>
            <a:normAutofit fontScale="40000" lnSpcReduction="20000"/>
          </a:bodyPr>
          <a:lstStyle/>
          <a:p>
            <a:r>
              <a:rPr lang="en-US" sz="5100" u="sng" dirty="0" smtClean="0">
                <a:latin typeface="Ravie" pitchFamily="82" charset="0"/>
              </a:rPr>
              <a:t>Impact</a:t>
            </a:r>
          </a:p>
          <a:p>
            <a:pPr>
              <a:buNone/>
            </a:pPr>
            <a:r>
              <a:rPr lang="en-US" sz="5100" dirty="0" smtClean="0"/>
              <a:t>    More  affordable package drinking water in journey.</a:t>
            </a:r>
          </a:p>
          <a:p>
            <a:endParaRPr lang="en-US" sz="5100" dirty="0" smtClean="0"/>
          </a:p>
          <a:p>
            <a:r>
              <a:rPr lang="en-US" sz="5100" u="sng" dirty="0" smtClean="0">
                <a:latin typeface="Ravie" pitchFamily="82" charset="0"/>
              </a:rPr>
              <a:t>Market</a:t>
            </a:r>
          </a:p>
          <a:p>
            <a:pPr>
              <a:buNone/>
            </a:pPr>
            <a:r>
              <a:rPr lang="en-US" sz="5100" dirty="0" smtClean="0">
                <a:latin typeface="Ravie" pitchFamily="82" charset="0"/>
              </a:rPr>
              <a:t>   </a:t>
            </a:r>
            <a:r>
              <a:rPr lang="en-US" sz="5100" dirty="0" smtClean="0"/>
              <a:t>Packaged water bottle industry is one of the fastest growing markets in India.</a:t>
            </a:r>
          </a:p>
          <a:p>
            <a:endParaRPr lang="en-US" sz="5100" dirty="0" smtClean="0"/>
          </a:p>
          <a:p>
            <a:r>
              <a:rPr lang="en-US" sz="5100" u="sng" dirty="0" smtClean="0">
                <a:latin typeface="Ravie" pitchFamily="82" charset="0"/>
              </a:rPr>
              <a:t>Competition</a:t>
            </a:r>
          </a:p>
          <a:p>
            <a:pPr>
              <a:buNone/>
            </a:pPr>
            <a:r>
              <a:rPr lang="en-US" sz="5100" dirty="0" smtClean="0">
                <a:latin typeface="Ravie" pitchFamily="82" charset="0"/>
              </a:rPr>
              <a:t>   </a:t>
            </a:r>
            <a:r>
              <a:rPr lang="en-US" sz="5100" dirty="0" smtClean="0"/>
              <a:t>Our product will help the company to survive in the highly competitive market of packaged drinking water. </a:t>
            </a:r>
            <a:endParaRPr lang="en-US" sz="5100" dirty="0" smtClean="0">
              <a:latin typeface="Ravie" pitchFamily="82" charset="0"/>
            </a:endParaRPr>
          </a:p>
          <a:p>
            <a:endParaRPr lang="en-US" sz="5100" dirty="0" smtClean="0"/>
          </a:p>
          <a:p>
            <a:endParaRPr lang="en-US" dirty="0" smtClean="0"/>
          </a:p>
          <a:p>
            <a:pPr>
              <a:buNone/>
            </a:pPr>
            <a:endParaRPr lang="en-US" dirty="0" smtClean="0"/>
          </a:p>
          <a:p>
            <a:endParaRPr lang="en-US" dirty="0" smtClean="0"/>
          </a:p>
          <a:p>
            <a:endParaRPr lang="en-US" dirty="0" smtClean="0"/>
          </a:p>
          <a:p>
            <a:pPr>
              <a:buNone/>
            </a:pPr>
            <a:endParaRPr lang="en-US" dirty="0" smtClean="0"/>
          </a:p>
          <a:p>
            <a:pPr>
              <a:buNone/>
            </a:pPr>
            <a:r>
              <a:rPr lang="en-US" dirty="0" smtClean="0"/>
              <a:t>    </a:t>
            </a:r>
            <a:endParaRPr lang="en-IN" dirty="0"/>
          </a:p>
        </p:txBody>
      </p:sp>
      <p:sp>
        <p:nvSpPr>
          <p:cNvPr id="2" name="Title 1"/>
          <p:cNvSpPr>
            <a:spLocks noGrp="1"/>
          </p:cNvSpPr>
          <p:nvPr>
            <p:ph type="title"/>
          </p:nvPr>
        </p:nvSpPr>
        <p:spPr>
          <a:xfrm>
            <a:off x="500034" y="0"/>
            <a:ext cx="8229600" cy="1143000"/>
          </a:xfrm>
        </p:spPr>
        <p:txBody>
          <a:bodyPr/>
          <a:lstStyle/>
          <a:p>
            <a:r>
              <a:rPr lang="en-US" b="1" u="sng" dirty="0" smtClean="0"/>
              <a:t>Reasons for choosing the topic</a:t>
            </a:r>
            <a:endParaRPr lang="en-IN" b="1" u="sng" dirty="0"/>
          </a:p>
        </p:txBody>
      </p:sp>
      <p:pic>
        <p:nvPicPr>
          <p:cNvPr id="2050" name="Picture 2"/>
          <p:cNvPicPr>
            <a:picLocks noChangeAspect="1" noChangeArrowheads="1"/>
          </p:cNvPicPr>
          <p:nvPr/>
        </p:nvPicPr>
        <p:blipFill>
          <a:blip r:embed="rId3"/>
          <a:srcRect/>
          <a:stretch>
            <a:fillRect/>
          </a:stretch>
        </p:blipFill>
        <p:spPr bwMode="auto">
          <a:xfrm>
            <a:off x="3428992" y="1214422"/>
            <a:ext cx="1428750" cy="1428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1143000"/>
          </a:xfrm>
        </p:spPr>
        <p:txBody>
          <a:bodyPr>
            <a:normAutofit fontScale="90000"/>
          </a:bodyPr>
          <a:lstStyle/>
          <a:p>
            <a:r>
              <a:rPr lang="en-US" b="1" u="sng" dirty="0" smtClean="0"/>
              <a:t>India is the fastest growing bottled water market     !</a:t>
            </a:r>
            <a:endParaRPr lang="en-IN" b="1" u="sng" dirty="0"/>
          </a:p>
        </p:txBody>
      </p:sp>
      <p:pic>
        <p:nvPicPr>
          <p:cNvPr id="1026" name="Picture 2" descr="C:\Users\Saumya\Desktop\Untitled.png"/>
          <p:cNvPicPr>
            <a:picLocks noChangeAspect="1" noChangeArrowheads="1"/>
          </p:cNvPicPr>
          <p:nvPr/>
        </p:nvPicPr>
        <p:blipFill>
          <a:blip r:embed="rId3"/>
          <a:srcRect/>
          <a:stretch>
            <a:fillRect/>
          </a:stretch>
        </p:blipFill>
        <p:spPr bwMode="auto">
          <a:xfrm>
            <a:off x="500034" y="1928802"/>
            <a:ext cx="7961238" cy="4714908"/>
          </a:xfrm>
          <a:prstGeom prst="rect">
            <a:avLst/>
          </a:prstGeom>
          <a:noFill/>
        </p:spPr>
      </p:pic>
      <p:sp>
        <p:nvSpPr>
          <p:cNvPr id="5" name="TextBox 4"/>
          <p:cNvSpPr txBox="1"/>
          <p:nvPr/>
        </p:nvSpPr>
        <p:spPr>
          <a:xfrm>
            <a:off x="214282" y="5925941"/>
            <a:ext cx="3714776" cy="646331"/>
          </a:xfrm>
          <a:prstGeom prst="rect">
            <a:avLst/>
          </a:prstGeom>
          <a:noFill/>
        </p:spPr>
        <p:txBody>
          <a:bodyPr wrap="square" rtlCol="0">
            <a:spAutoFit/>
          </a:bodyPr>
          <a:lstStyle/>
          <a:p>
            <a:r>
              <a:rPr lang="en-US" dirty="0" smtClean="0"/>
              <a:t>X axis : year</a:t>
            </a:r>
          </a:p>
          <a:p>
            <a:r>
              <a:rPr lang="en-US" dirty="0" smtClean="0"/>
              <a:t>Y axis : unit sales in million</a:t>
            </a:r>
          </a:p>
        </p:txBody>
      </p:sp>
      <p:pic>
        <p:nvPicPr>
          <p:cNvPr id="3074" name="Picture 2"/>
          <p:cNvPicPr>
            <a:picLocks noChangeAspect="1" noChangeArrowheads="1"/>
          </p:cNvPicPr>
          <p:nvPr/>
        </p:nvPicPr>
        <p:blipFill>
          <a:blip r:embed="rId4" cstate="print"/>
          <a:srcRect/>
          <a:stretch>
            <a:fillRect/>
          </a:stretch>
        </p:blipFill>
        <p:spPr bwMode="auto">
          <a:xfrm>
            <a:off x="3857620" y="1285860"/>
            <a:ext cx="428628"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785786" y="3571876"/>
            <a:ext cx="5857916" cy="15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Isosceles Triangle 15"/>
          <p:cNvSpPr/>
          <p:nvPr/>
        </p:nvSpPr>
        <p:spPr>
          <a:xfrm rot="5400000">
            <a:off x="6393669" y="3178967"/>
            <a:ext cx="928694" cy="8572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8" name="Straight Connector 17"/>
          <p:cNvCxnSpPr/>
          <p:nvPr/>
        </p:nvCxnSpPr>
        <p:spPr>
          <a:xfrm rot="16200000" flipV="1">
            <a:off x="3178959" y="2678901"/>
            <a:ext cx="1285884" cy="500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422263" y="3864225"/>
            <a:ext cx="1214446" cy="629748"/>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214678" y="1988098"/>
            <a:ext cx="926151" cy="400110"/>
          </a:xfrm>
          <a:prstGeom prst="rect">
            <a:avLst/>
          </a:prstGeom>
          <a:noFill/>
        </p:spPr>
        <p:txBody>
          <a:bodyPr wrap="none" rtlCol="0">
            <a:spAutoFit/>
          </a:bodyPr>
          <a:lstStyle/>
          <a:p>
            <a:r>
              <a:rPr lang="en-US" sz="2000" b="1" dirty="0" smtClean="0"/>
              <a:t>Bottle</a:t>
            </a:r>
            <a:endParaRPr lang="en-IN" sz="2000" b="1" dirty="0"/>
          </a:p>
        </p:txBody>
      </p:sp>
      <p:sp>
        <p:nvSpPr>
          <p:cNvPr id="29" name="TextBox 28"/>
          <p:cNvSpPr txBox="1"/>
          <p:nvPr/>
        </p:nvSpPr>
        <p:spPr>
          <a:xfrm>
            <a:off x="1782235" y="4702742"/>
            <a:ext cx="2609497" cy="400110"/>
          </a:xfrm>
          <a:prstGeom prst="rect">
            <a:avLst/>
          </a:prstGeom>
          <a:noFill/>
        </p:spPr>
        <p:txBody>
          <a:bodyPr wrap="none" rtlCol="0">
            <a:spAutoFit/>
          </a:bodyPr>
          <a:lstStyle/>
          <a:p>
            <a:r>
              <a:rPr lang="en-US" sz="2000" b="1" dirty="0" smtClean="0"/>
              <a:t>Financial constraint</a:t>
            </a:r>
            <a:endParaRPr lang="en-IN" sz="2000" b="1" dirty="0"/>
          </a:p>
        </p:txBody>
      </p:sp>
      <p:sp>
        <p:nvSpPr>
          <p:cNvPr id="8" name="TextBox 7"/>
          <p:cNvSpPr txBox="1"/>
          <p:nvPr/>
        </p:nvSpPr>
        <p:spPr>
          <a:xfrm>
            <a:off x="3857620" y="2273850"/>
            <a:ext cx="825867" cy="369332"/>
          </a:xfrm>
          <a:prstGeom prst="rect">
            <a:avLst/>
          </a:prstGeom>
          <a:noFill/>
        </p:spPr>
        <p:txBody>
          <a:bodyPr wrap="none" rtlCol="0">
            <a:spAutoFit/>
          </a:bodyPr>
          <a:lstStyle/>
          <a:p>
            <a:r>
              <a:rPr lang="en-US" dirty="0" smtClean="0"/>
              <a:t>quality</a:t>
            </a:r>
            <a:endParaRPr lang="en-IN" dirty="0"/>
          </a:p>
        </p:txBody>
      </p:sp>
      <p:sp>
        <p:nvSpPr>
          <p:cNvPr id="9" name="TextBox 8"/>
          <p:cNvSpPr txBox="1"/>
          <p:nvPr/>
        </p:nvSpPr>
        <p:spPr>
          <a:xfrm>
            <a:off x="4071934" y="2773916"/>
            <a:ext cx="2356030" cy="369332"/>
          </a:xfrm>
          <a:prstGeom prst="rect">
            <a:avLst/>
          </a:prstGeom>
          <a:noFill/>
        </p:spPr>
        <p:txBody>
          <a:bodyPr wrap="none" rtlCol="0">
            <a:spAutoFit/>
          </a:bodyPr>
          <a:lstStyle/>
          <a:p>
            <a:r>
              <a:rPr lang="en-US" dirty="0" smtClean="0"/>
              <a:t>Size (material quantity)</a:t>
            </a:r>
            <a:endParaRPr lang="en-IN" dirty="0"/>
          </a:p>
        </p:txBody>
      </p:sp>
      <p:sp>
        <p:nvSpPr>
          <p:cNvPr id="11" name="TextBox 10"/>
          <p:cNvSpPr txBox="1"/>
          <p:nvPr/>
        </p:nvSpPr>
        <p:spPr>
          <a:xfrm>
            <a:off x="3449322" y="3786190"/>
            <a:ext cx="1694182" cy="369332"/>
          </a:xfrm>
          <a:prstGeom prst="rect">
            <a:avLst/>
          </a:prstGeom>
          <a:noFill/>
        </p:spPr>
        <p:txBody>
          <a:bodyPr wrap="none" rtlCol="0">
            <a:spAutoFit/>
          </a:bodyPr>
          <a:lstStyle/>
          <a:p>
            <a:r>
              <a:rPr lang="en-US" dirty="0" smtClean="0"/>
              <a:t>Purification cost</a:t>
            </a:r>
            <a:endParaRPr lang="en-IN" dirty="0"/>
          </a:p>
        </p:txBody>
      </p:sp>
      <p:sp>
        <p:nvSpPr>
          <p:cNvPr id="12" name="TextBox 11"/>
          <p:cNvSpPr txBox="1"/>
          <p:nvPr/>
        </p:nvSpPr>
        <p:spPr>
          <a:xfrm>
            <a:off x="3214678" y="4274114"/>
            <a:ext cx="1546385" cy="369332"/>
          </a:xfrm>
          <a:prstGeom prst="rect">
            <a:avLst/>
          </a:prstGeom>
          <a:noFill/>
        </p:spPr>
        <p:txBody>
          <a:bodyPr wrap="none" rtlCol="0">
            <a:spAutoFit/>
          </a:bodyPr>
          <a:lstStyle/>
          <a:p>
            <a:r>
              <a:rPr lang="en-US" dirty="0" smtClean="0"/>
              <a:t>Packaging cost</a:t>
            </a:r>
            <a:endParaRPr lang="en-IN" dirty="0"/>
          </a:p>
        </p:txBody>
      </p:sp>
      <p:cxnSp>
        <p:nvCxnSpPr>
          <p:cNvPr id="17" name="Straight Connector 16"/>
          <p:cNvCxnSpPr/>
          <p:nvPr/>
        </p:nvCxnSpPr>
        <p:spPr>
          <a:xfrm rot="10800000" flipV="1">
            <a:off x="3714745" y="2500306"/>
            <a:ext cx="214314"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0800000" flipV="1">
            <a:off x="3857620" y="3000371"/>
            <a:ext cx="285752"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215472" y="3858422"/>
            <a:ext cx="284958" cy="70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928926" y="4357694"/>
            <a:ext cx="357190" cy="71438"/>
          </a:xfrm>
          <a:prstGeom prst="line">
            <a:avLst/>
          </a:prstGeom>
        </p:spPr>
        <p:style>
          <a:lnRef idx="1">
            <a:schemeClr val="accent1"/>
          </a:lnRef>
          <a:fillRef idx="0">
            <a:schemeClr val="accent1"/>
          </a:fillRef>
          <a:effectRef idx="0">
            <a:schemeClr val="accent1"/>
          </a:effectRef>
          <a:fontRef idx="minor">
            <a:schemeClr val="tx1"/>
          </a:fontRef>
        </p:style>
      </p:cxnSp>
      <p:sp>
        <p:nvSpPr>
          <p:cNvPr id="37" name="Title 36"/>
          <p:cNvSpPr>
            <a:spLocks noGrp="1"/>
          </p:cNvSpPr>
          <p:nvPr>
            <p:ph type="title"/>
          </p:nvPr>
        </p:nvSpPr>
        <p:spPr>
          <a:xfrm>
            <a:off x="500034" y="428604"/>
            <a:ext cx="8305800" cy="1143000"/>
          </a:xfrm>
        </p:spPr>
        <p:txBody>
          <a:bodyPr/>
          <a:lstStyle/>
          <a:p>
            <a:pPr algn="ctr"/>
            <a:r>
              <a:rPr lang="en-US" b="1" u="sng" dirty="0" smtClean="0"/>
              <a:t>Fish Bone Analysis</a:t>
            </a:r>
            <a:endParaRPr lang="en-IN" b="1" u="sng" dirty="0"/>
          </a:p>
        </p:txBody>
      </p:sp>
      <p:sp>
        <p:nvSpPr>
          <p:cNvPr id="39" name="TextBox 38"/>
          <p:cNvSpPr txBox="1"/>
          <p:nvPr/>
        </p:nvSpPr>
        <p:spPr>
          <a:xfrm>
            <a:off x="1428728" y="1643050"/>
            <a:ext cx="184731" cy="369332"/>
          </a:xfrm>
          <a:prstGeom prst="rect">
            <a:avLst/>
          </a:prstGeom>
          <a:noFill/>
        </p:spPr>
        <p:txBody>
          <a:bodyPr wrap="none" rtlCol="0">
            <a:spAutoFit/>
          </a:bodyPr>
          <a:lstStyle/>
          <a:p>
            <a:endParaRPr lang="en-IN" dirty="0"/>
          </a:p>
        </p:txBody>
      </p:sp>
      <p:sp>
        <p:nvSpPr>
          <p:cNvPr id="41" name="Oval 40"/>
          <p:cNvSpPr/>
          <p:nvPr/>
        </p:nvSpPr>
        <p:spPr>
          <a:xfrm>
            <a:off x="6500826" y="3286124"/>
            <a:ext cx="142876" cy="28575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42" name="TextBox 41"/>
          <p:cNvSpPr txBox="1"/>
          <p:nvPr/>
        </p:nvSpPr>
        <p:spPr>
          <a:xfrm>
            <a:off x="7358082" y="3000372"/>
            <a:ext cx="1285884" cy="1631216"/>
          </a:xfrm>
          <a:prstGeom prst="rect">
            <a:avLst/>
          </a:prstGeom>
          <a:noFill/>
        </p:spPr>
        <p:txBody>
          <a:bodyPr wrap="square" rtlCol="0">
            <a:spAutoFit/>
          </a:bodyPr>
          <a:lstStyle/>
          <a:p>
            <a:r>
              <a:rPr lang="en-US" sz="2000" dirty="0" smtClean="0">
                <a:latin typeface="Comic Sans MS" pitchFamily="66" charset="0"/>
              </a:rPr>
              <a:t>High price of  packaged drinking water</a:t>
            </a:r>
            <a:endParaRPr lang="en-IN" sz="2000" dirty="0">
              <a:latin typeface="Comic Sans MS" pitchFamily="66" charset="0"/>
            </a:endParaRPr>
          </a:p>
        </p:txBody>
      </p:sp>
      <p:cxnSp>
        <p:nvCxnSpPr>
          <p:cNvPr id="44" name="Straight Connector 43"/>
          <p:cNvCxnSpPr/>
          <p:nvPr/>
        </p:nvCxnSpPr>
        <p:spPr>
          <a:xfrm rot="16200000" flipV="1">
            <a:off x="1428728" y="2643182"/>
            <a:ext cx="1285884" cy="571504"/>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00100" y="1957320"/>
            <a:ext cx="1707583" cy="400110"/>
          </a:xfrm>
          <a:prstGeom prst="rect">
            <a:avLst/>
          </a:prstGeom>
          <a:noFill/>
        </p:spPr>
        <p:txBody>
          <a:bodyPr wrap="none" rtlCol="0">
            <a:spAutoFit/>
          </a:bodyPr>
          <a:lstStyle/>
          <a:p>
            <a:r>
              <a:rPr lang="en-US" sz="2000" b="1" dirty="0" smtClean="0"/>
              <a:t>Commission</a:t>
            </a:r>
            <a:endParaRPr lang="en-IN" sz="2000" b="1" dirty="0"/>
          </a:p>
        </p:txBody>
      </p:sp>
      <p:sp>
        <p:nvSpPr>
          <p:cNvPr id="24" name="TextBox 23"/>
          <p:cNvSpPr txBox="1"/>
          <p:nvPr/>
        </p:nvSpPr>
        <p:spPr>
          <a:xfrm>
            <a:off x="565295" y="2416726"/>
            <a:ext cx="934871" cy="369332"/>
          </a:xfrm>
          <a:prstGeom prst="rect">
            <a:avLst/>
          </a:prstGeom>
          <a:noFill/>
        </p:spPr>
        <p:txBody>
          <a:bodyPr wrap="none" rtlCol="0">
            <a:spAutoFit/>
          </a:bodyPr>
          <a:lstStyle/>
          <a:p>
            <a:r>
              <a:rPr lang="en-US" dirty="0" smtClean="0"/>
              <a:t>Dealers</a:t>
            </a:r>
            <a:endParaRPr lang="en-IN" dirty="0"/>
          </a:p>
        </p:txBody>
      </p:sp>
      <p:cxnSp>
        <p:nvCxnSpPr>
          <p:cNvPr id="26" name="Straight Connector 25"/>
          <p:cNvCxnSpPr>
            <a:stCxn id="24" idx="3"/>
          </p:cNvCxnSpPr>
          <p:nvPr/>
        </p:nvCxnSpPr>
        <p:spPr>
          <a:xfrm>
            <a:off x="1500166" y="2601392"/>
            <a:ext cx="500066" cy="11322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42844" y="1214422"/>
          <a:ext cx="8786875" cy="5648608"/>
        </p:xfrm>
        <a:graphic>
          <a:graphicData uri="http://schemas.openxmlformats.org/drawingml/2006/table">
            <a:tbl>
              <a:tblPr firstRow="1" bandRow="1">
                <a:tableStyleId>{5C22544A-7EE6-4342-B048-85BDC9FD1C3A}</a:tableStyleId>
              </a:tblPr>
              <a:tblGrid>
                <a:gridCol w="1757375"/>
                <a:gridCol w="1757375"/>
                <a:gridCol w="1757375"/>
                <a:gridCol w="1757375"/>
                <a:gridCol w="1757375"/>
              </a:tblGrid>
              <a:tr h="619408">
                <a:tc>
                  <a:txBody>
                    <a:bodyPr/>
                    <a:lstStyle/>
                    <a:p>
                      <a:r>
                        <a:rPr lang="en-US" dirty="0" smtClean="0"/>
                        <a:t>White Hat</a:t>
                      </a:r>
                      <a:endParaRPr lang="en-IN" dirty="0"/>
                    </a:p>
                  </a:txBody>
                  <a:tcPr/>
                </a:tc>
                <a:tc>
                  <a:txBody>
                    <a:bodyPr/>
                    <a:lstStyle/>
                    <a:p>
                      <a:r>
                        <a:rPr lang="en-US" dirty="0" smtClean="0">
                          <a:solidFill>
                            <a:schemeClr val="accent5">
                              <a:lumMod val="75000"/>
                            </a:schemeClr>
                          </a:solidFill>
                        </a:rPr>
                        <a:t>Green Hat</a:t>
                      </a:r>
                      <a:endParaRPr lang="en-IN" dirty="0">
                        <a:solidFill>
                          <a:schemeClr val="accent5">
                            <a:lumMod val="75000"/>
                          </a:schemeClr>
                        </a:solidFill>
                      </a:endParaRPr>
                    </a:p>
                  </a:txBody>
                  <a:tcPr/>
                </a:tc>
                <a:tc>
                  <a:txBody>
                    <a:bodyPr/>
                    <a:lstStyle/>
                    <a:p>
                      <a:r>
                        <a:rPr lang="en-US" dirty="0" smtClean="0">
                          <a:solidFill>
                            <a:srgbClr val="FF0000"/>
                          </a:solidFill>
                        </a:rPr>
                        <a:t>Red Hat</a:t>
                      </a:r>
                      <a:endParaRPr lang="en-IN" dirty="0">
                        <a:solidFill>
                          <a:srgbClr val="FF0000"/>
                        </a:solidFill>
                      </a:endParaRPr>
                    </a:p>
                  </a:txBody>
                  <a:tcPr/>
                </a:tc>
                <a:tc>
                  <a:txBody>
                    <a:bodyPr/>
                    <a:lstStyle/>
                    <a:p>
                      <a:r>
                        <a:rPr lang="en-US" dirty="0" smtClean="0">
                          <a:solidFill>
                            <a:schemeClr val="tx1"/>
                          </a:solidFill>
                        </a:rPr>
                        <a:t>Black</a:t>
                      </a:r>
                      <a:r>
                        <a:rPr lang="en-US" baseline="0" dirty="0" smtClean="0">
                          <a:solidFill>
                            <a:schemeClr val="tx1"/>
                          </a:solidFill>
                        </a:rPr>
                        <a:t> Hat</a:t>
                      </a:r>
                      <a:endParaRPr lang="en-IN" dirty="0">
                        <a:solidFill>
                          <a:schemeClr val="tx1"/>
                        </a:solidFill>
                      </a:endParaRPr>
                    </a:p>
                  </a:txBody>
                  <a:tcPr/>
                </a:tc>
                <a:tc>
                  <a:txBody>
                    <a:bodyPr/>
                    <a:lstStyle/>
                    <a:p>
                      <a:r>
                        <a:rPr lang="en-US" dirty="0" smtClean="0">
                          <a:solidFill>
                            <a:srgbClr val="FFFF00"/>
                          </a:solidFill>
                        </a:rPr>
                        <a:t>Yellow Hat</a:t>
                      </a:r>
                      <a:endParaRPr lang="en-IN" dirty="0">
                        <a:solidFill>
                          <a:srgbClr val="FFFF00"/>
                        </a:solidFill>
                      </a:endParaRPr>
                    </a:p>
                  </a:txBody>
                  <a:tcPr/>
                </a:tc>
              </a:tr>
              <a:tr h="3666872">
                <a:tc>
                  <a:txBody>
                    <a:bodyPr/>
                    <a:lstStyle/>
                    <a:p>
                      <a:pPr algn="l">
                        <a:buFont typeface="Arial" pitchFamily="34" charset="0"/>
                        <a:buChar char="•"/>
                      </a:pPr>
                      <a:r>
                        <a:rPr lang="en-US" dirty="0" smtClean="0">
                          <a:solidFill>
                            <a:schemeClr val="tx1"/>
                          </a:solidFill>
                        </a:rPr>
                        <a:t>India is the 10</a:t>
                      </a:r>
                      <a:r>
                        <a:rPr lang="en-US" baseline="30000" dirty="0" smtClean="0">
                          <a:solidFill>
                            <a:schemeClr val="tx1"/>
                          </a:solidFill>
                        </a:rPr>
                        <a:t>th</a:t>
                      </a:r>
                      <a:r>
                        <a:rPr lang="en-US" dirty="0" smtClean="0">
                          <a:solidFill>
                            <a:schemeClr val="tx1"/>
                          </a:solidFill>
                        </a:rPr>
                        <a:t> largest bottled water consumer in the world.</a:t>
                      </a:r>
                    </a:p>
                    <a:p>
                      <a:pPr algn="l">
                        <a:buFont typeface="Arial" pitchFamily="34" charset="0"/>
                        <a:buChar char="•"/>
                      </a:pPr>
                      <a:r>
                        <a:rPr lang="en-US" dirty="0" smtClean="0">
                          <a:solidFill>
                            <a:schemeClr val="tx1"/>
                          </a:solidFill>
                        </a:rPr>
                        <a:t> Mandatory sale of rail </a:t>
                      </a:r>
                      <a:r>
                        <a:rPr lang="en-US" dirty="0" err="1" smtClean="0">
                          <a:solidFill>
                            <a:schemeClr val="tx1"/>
                          </a:solidFill>
                        </a:rPr>
                        <a:t>neer</a:t>
                      </a:r>
                      <a:r>
                        <a:rPr lang="en-US" dirty="0" smtClean="0">
                          <a:solidFill>
                            <a:schemeClr val="tx1"/>
                          </a:solidFill>
                        </a:rPr>
                        <a:t> in 180                         railway stations.  </a:t>
                      </a:r>
                    </a:p>
                    <a:p>
                      <a:pPr algn="l">
                        <a:buFont typeface="Arial" pitchFamily="34" charset="0"/>
                        <a:buChar char="•"/>
                      </a:pPr>
                      <a:r>
                        <a:rPr lang="en-US" dirty="0" smtClean="0">
                          <a:solidFill>
                            <a:schemeClr val="tx1"/>
                          </a:solidFill>
                        </a:rPr>
                        <a:t> 3.80 Lac</a:t>
                      </a:r>
                      <a:r>
                        <a:rPr lang="en-US" baseline="0" dirty="0" smtClean="0">
                          <a:solidFill>
                            <a:schemeClr val="tx1"/>
                          </a:solidFill>
                        </a:rPr>
                        <a:t> </a:t>
                      </a:r>
                      <a:r>
                        <a:rPr lang="en-US" dirty="0" smtClean="0">
                          <a:solidFill>
                            <a:schemeClr val="tx1"/>
                          </a:solidFill>
                        </a:rPr>
                        <a:t>bottles(1 L) sell everyday.</a:t>
                      </a:r>
                    </a:p>
                    <a:p>
                      <a:endParaRPr lang="en-IN" dirty="0"/>
                    </a:p>
                  </a:txBody>
                  <a:tcPr/>
                </a:tc>
                <a:tc>
                  <a:txBody>
                    <a:bodyPr/>
                    <a:lstStyle/>
                    <a:p>
                      <a:pPr>
                        <a:buFont typeface="Arial" pitchFamily="34" charset="0"/>
                        <a:buChar char="•"/>
                      </a:pPr>
                      <a:r>
                        <a:rPr lang="en-US" baseline="0" dirty="0" smtClean="0"/>
                        <a:t>Advertisement of private firms on packaged water bottles.</a:t>
                      </a:r>
                      <a:endParaRPr lang="en-IN" dirty="0"/>
                    </a:p>
                  </a:txBody>
                  <a:tcPr/>
                </a:tc>
                <a:tc>
                  <a:txBody>
                    <a:bodyPr/>
                    <a:lstStyle/>
                    <a:p>
                      <a:pPr>
                        <a:buFont typeface="Arial" pitchFamily="34" charset="0"/>
                        <a:buChar char="•"/>
                      </a:pPr>
                      <a:r>
                        <a:rPr lang="en-US" dirty="0" smtClean="0"/>
                        <a:t> In</a:t>
                      </a:r>
                      <a:r>
                        <a:rPr lang="en-US" baseline="0" dirty="0" smtClean="0"/>
                        <a:t> my opinion this idea would definitely work.</a:t>
                      </a:r>
                    </a:p>
                    <a:p>
                      <a:pPr>
                        <a:buFont typeface="Arial" pitchFamily="34" charset="0"/>
                        <a:buNone/>
                      </a:pPr>
                      <a:endParaRPr lang="en-IN" dirty="0"/>
                    </a:p>
                  </a:txBody>
                  <a:tcPr/>
                </a:tc>
                <a:tc>
                  <a:txBody>
                    <a:bodyPr/>
                    <a:lstStyle/>
                    <a:p>
                      <a:pPr>
                        <a:buFont typeface="Arial" pitchFamily="34" charset="0"/>
                        <a:buChar char="•"/>
                      </a:pPr>
                      <a:r>
                        <a:rPr lang="en-US" baseline="0" dirty="0" smtClean="0"/>
                        <a:t> Expensive packaging due to additional printing.</a:t>
                      </a:r>
                      <a:endParaRPr lang="en-IN" dirty="0"/>
                    </a:p>
                  </a:txBody>
                  <a:tcPr/>
                </a:tc>
                <a:tc>
                  <a:txBody>
                    <a:bodyPr/>
                    <a:lstStyle/>
                    <a:p>
                      <a:pPr>
                        <a:buFont typeface="Arial" pitchFamily="34" charset="0"/>
                        <a:buChar char="•"/>
                      </a:pPr>
                      <a:r>
                        <a:rPr lang="en-US" dirty="0" smtClean="0"/>
                        <a:t> Generation</a:t>
                      </a:r>
                      <a:r>
                        <a:rPr lang="en-US" baseline="0" dirty="0" smtClean="0"/>
                        <a:t> of more revenue for IRCTC.</a:t>
                      </a:r>
                    </a:p>
                    <a:p>
                      <a:pPr>
                        <a:buFont typeface="Arial" pitchFamily="34" charset="0"/>
                        <a:buChar char="•"/>
                      </a:pPr>
                      <a:r>
                        <a:rPr lang="en-US" baseline="0" dirty="0" smtClean="0"/>
                        <a:t> reduction in cost of packaged drinking water.</a:t>
                      </a:r>
                    </a:p>
                    <a:p>
                      <a:pPr>
                        <a:buFont typeface="Arial" pitchFamily="34" charset="0"/>
                        <a:buChar char="•"/>
                      </a:pPr>
                      <a:r>
                        <a:rPr lang="en-US" baseline="0" dirty="0" smtClean="0"/>
                        <a:t> lower selling price will increase sales.</a:t>
                      </a:r>
                    </a:p>
                    <a:p>
                      <a:pPr>
                        <a:buFont typeface="Arial" pitchFamily="34" charset="0"/>
                        <a:buChar char="•"/>
                      </a:pPr>
                      <a:r>
                        <a:rPr lang="en-US" baseline="0" dirty="0" smtClean="0"/>
                        <a:t> private firms will be getting ready made markets.</a:t>
                      </a:r>
                      <a:endParaRPr lang="en-IN" dirty="0"/>
                    </a:p>
                  </a:txBody>
                  <a:tcPr/>
                </a:tc>
              </a:tr>
            </a:tbl>
          </a:graphicData>
        </a:graphic>
      </p:graphicFrame>
      <p:sp>
        <p:nvSpPr>
          <p:cNvPr id="2" name="Title 1"/>
          <p:cNvSpPr>
            <a:spLocks noGrp="1"/>
          </p:cNvSpPr>
          <p:nvPr>
            <p:ph type="title"/>
          </p:nvPr>
        </p:nvSpPr>
        <p:spPr>
          <a:xfrm>
            <a:off x="500034" y="0"/>
            <a:ext cx="8229600" cy="1143000"/>
          </a:xfrm>
        </p:spPr>
        <p:txBody>
          <a:bodyPr/>
          <a:lstStyle/>
          <a:p>
            <a:r>
              <a:rPr lang="en-US" b="1" u="sng" dirty="0" smtClean="0"/>
              <a:t>Six Thinking Hats</a:t>
            </a:r>
            <a:endParaRPr lang="en-IN" b="1" u="sng" dirty="0"/>
          </a:p>
        </p:txBody>
      </p:sp>
      <p:sp>
        <p:nvSpPr>
          <p:cNvPr id="7" name="TextBox 6"/>
          <p:cNvSpPr txBox="1"/>
          <p:nvPr/>
        </p:nvSpPr>
        <p:spPr>
          <a:xfrm>
            <a:off x="357158" y="5786454"/>
            <a:ext cx="6786578" cy="928670"/>
          </a:xfrm>
          <a:prstGeom prst="rect">
            <a:avLst/>
          </a:prstGeom>
          <a:solidFill>
            <a:schemeClr val="bg1"/>
          </a:solidFill>
          <a:ln>
            <a:solidFill>
              <a:schemeClr val="accent1"/>
            </a:solidFill>
          </a:ln>
        </p:spPr>
        <p:txBody>
          <a:bodyPr wrap="square" rtlCol="0">
            <a:spAutoFit/>
          </a:bodyPr>
          <a:lstStyle/>
          <a:p>
            <a:r>
              <a:rPr lang="en-US" b="1" dirty="0" smtClean="0">
                <a:solidFill>
                  <a:schemeClr val="accent1"/>
                </a:solidFill>
              </a:rPr>
              <a:t>Blue Hat </a:t>
            </a:r>
            <a:r>
              <a:rPr lang="en-US" dirty="0" smtClean="0"/>
              <a:t>Conclusion: by going with the facts and keeping everything into consideration, this idea can be successfully implemented.</a:t>
            </a:r>
            <a:endParaRPr lang="en-IN"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IRCTC has to advertise for tenders in newspapers and call for clients.</a:t>
            </a:r>
          </a:p>
          <a:p>
            <a:r>
              <a:rPr lang="en-US" dirty="0" smtClean="0"/>
              <a:t>The highest bidder will get the tender to advertise his company on IRCTC water bottles.</a:t>
            </a:r>
          </a:p>
          <a:p>
            <a:r>
              <a:rPr lang="en-US" dirty="0" smtClean="0"/>
              <a:t>With respect to the revenue generated the selling price of the water bottles would be decreased.</a:t>
            </a:r>
          </a:p>
          <a:p>
            <a:r>
              <a:rPr lang="en-US" dirty="0" smtClean="0"/>
              <a:t>In this way more people would be able to afford packaged drinking water, IRCTC would earn more profit and the clients would get readymade market.</a:t>
            </a:r>
          </a:p>
          <a:p>
            <a:endParaRPr lang="en-IN" dirty="0"/>
          </a:p>
        </p:txBody>
      </p:sp>
      <p:sp>
        <p:nvSpPr>
          <p:cNvPr id="2" name="Title 1"/>
          <p:cNvSpPr>
            <a:spLocks noGrp="1"/>
          </p:cNvSpPr>
          <p:nvPr>
            <p:ph type="title"/>
          </p:nvPr>
        </p:nvSpPr>
        <p:spPr/>
        <p:txBody>
          <a:bodyPr/>
          <a:lstStyle/>
          <a:p>
            <a:pPr algn="ctr"/>
            <a:r>
              <a:rPr lang="en-US" b="1" u="sng" dirty="0" smtClean="0"/>
              <a:t>Business Plan </a:t>
            </a:r>
            <a:endParaRPr lang="en-IN" b="1" u="sng" dirty="0"/>
          </a:p>
        </p:txBody>
      </p:sp>
      <p:pic>
        <p:nvPicPr>
          <p:cNvPr id="4098" name="Picture 2"/>
          <p:cNvPicPr>
            <a:picLocks noChangeAspect="1" noChangeArrowheads="1"/>
          </p:cNvPicPr>
          <p:nvPr/>
        </p:nvPicPr>
        <p:blipFill>
          <a:blip r:embed="rId3"/>
          <a:srcRect/>
          <a:stretch>
            <a:fillRect/>
          </a:stretch>
        </p:blipFill>
        <p:spPr bwMode="auto">
          <a:xfrm>
            <a:off x="7086600" y="0"/>
            <a:ext cx="2057400" cy="1571612"/>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711</TotalTime>
  <Words>586</Words>
  <Application>Microsoft Office PowerPoint</Application>
  <PresentationFormat>On-screen Show (4:3)</PresentationFormat>
  <Paragraphs>114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SUMMARY</vt:lpstr>
      <vt:lpstr>Slide 2</vt:lpstr>
      <vt:lpstr>Top three ideas</vt:lpstr>
      <vt:lpstr>Pain Area</vt:lpstr>
      <vt:lpstr>Reasons for choosing the topic</vt:lpstr>
      <vt:lpstr>India is the fastest growing bottled water market     !</vt:lpstr>
      <vt:lpstr>Fish Bone Analysis</vt:lpstr>
      <vt:lpstr>Six Thinking Hats</vt:lpstr>
      <vt:lpstr>Business Plan </vt:lpstr>
      <vt:lpstr>Real Leadership</vt:lpstr>
      <vt:lpstr>References</vt:lpstr>
      <vt:lpstr>Slide 12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NAMES</dc:title>
  <dc:creator>Saumya</dc:creator>
  <cp:lastModifiedBy>Lalit</cp:lastModifiedBy>
  <cp:revision>32</cp:revision>
  <dcterms:created xsi:type="dcterms:W3CDTF">2012-07-04T17:00:56Z</dcterms:created>
  <dcterms:modified xsi:type="dcterms:W3CDTF">2012-07-14T05:07:14Z</dcterms:modified>
</cp:coreProperties>
</file>